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77" y="1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de-DE"/>
              <a:t>Mastertitelformat bearbeiten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8" name="Title 1"/>
          <p:cNvSpPr>
            <a:spLocks noGrp="1"/>
          </p:cNvSpPr>
          <p:nvPr>
            <p:ph type="title"/>
          </p:nvPr>
        </p:nvSpPr>
        <p:spPr>
          <a:xfrm>
            <a:off x="685801" y="609600"/>
            <a:ext cx="10131425" cy="1456267"/>
          </a:xfrm>
        </p:spPr>
        <p:txBody>
          <a:bodyPr/>
          <a:lstStyle/>
          <a:p>
            <a:r>
              <a:rPr lang="de-DE"/>
              <a:t>Mastertitelformat bearbeiten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de-DE"/>
              <a:t>Mastertitelformat bearbeiten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9/16/2020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8399E5-E1A2-4361-9567-976733D9A201}"/>
              </a:ext>
            </a:extLst>
          </p:cNvPr>
          <p:cNvSpPr>
            <a:spLocks noGrp="1"/>
          </p:cNvSpPr>
          <p:nvPr>
            <p:ph type="ctrTitle"/>
          </p:nvPr>
        </p:nvSpPr>
        <p:spPr/>
        <p:txBody>
          <a:bodyPr/>
          <a:lstStyle/>
          <a:p>
            <a:r>
              <a:rPr lang="de-DE" dirty="0"/>
              <a:t>Geh schweigend in den Kreis, wenn…</a:t>
            </a:r>
          </a:p>
        </p:txBody>
      </p:sp>
      <p:sp>
        <p:nvSpPr>
          <p:cNvPr id="3" name="Untertitel 2">
            <a:extLst>
              <a:ext uri="{FF2B5EF4-FFF2-40B4-BE49-F238E27FC236}">
                <a16:creationId xmlns:a16="http://schemas.microsoft.com/office/drawing/2014/main" id="{7F320A4E-C6EE-45C2-A4E5-AB8772A64B35}"/>
              </a:ext>
            </a:extLst>
          </p:cNvPr>
          <p:cNvSpPr>
            <a:spLocks noGrp="1"/>
          </p:cNvSpPr>
          <p:nvPr>
            <p:ph type="subTitle" idx="1"/>
          </p:nvPr>
        </p:nvSpPr>
        <p:spPr>
          <a:xfrm>
            <a:off x="3962399" y="5056165"/>
            <a:ext cx="2133601" cy="1256144"/>
          </a:xfrm>
        </p:spPr>
        <p:txBody>
          <a:bodyPr/>
          <a:lstStyle/>
          <a:p>
            <a:r>
              <a:rPr lang="de-DE" dirty="0"/>
              <a:t>„</a:t>
            </a:r>
            <a:r>
              <a:rPr lang="de-DE" i="1" dirty="0"/>
              <a:t>was hat das mit Gewalt zu tun?“</a:t>
            </a:r>
            <a:endParaRPr lang="de-DE" dirty="0"/>
          </a:p>
        </p:txBody>
      </p:sp>
    </p:spTree>
    <p:extLst>
      <p:ext uri="{BB962C8B-B14F-4D97-AF65-F5344CB8AC3E}">
        <p14:creationId xmlns:p14="http://schemas.microsoft.com/office/powerpoint/2010/main" val="237600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a:extLst>
              <a:ext uri="{FF2B5EF4-FFF2-40B4-BE49-F238E27FC236}">
                <a16:creationId xmlns:a16="http://schemas.microsoft.com/office/drawing/2014/main" id="{E2A5E708-8574-4B07-9F75-37DE22FACDF7}"/>
              </a:ext>
            </a:extLst>
          </p:cNvPr>
          <p:cNvSpPr/>
          <p:nvPr/>
        </p:nvSpPr>
        <p:spPr>
          <a:xfrm>
            <a:off x="2078183" y="307108"/>
            <a:ext cx="6668654" cy="6243783"/>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31CA9B4D-1321-4BDB-BEC3-3D707C919E67}"/>
              </a:ext>
            </a:extLst>
          </p:cNvPr>
          <p:cNvSpPr>
            <a:spLocks noGrp="1"/>
          </p:cNvSpPr>
          <p:nvPr>
            <p:ph type="title"/>
          </p:nvPr>
        </p:nvSpPr>
        <p:spPr>
          <a:xfrm>
            <a:off x="2615381" y="127819"/>
            <a:ext cx="5565058" cy="6423072"/>
          </a:xfrm>
        </p:spPr>
        <p:txBody>
          <a:bodyPr>
            <a:normAutofit/>
          </a:bodyPr>
          <a:lstStyle/>
          <a:p>
            <a:pPr algn="ctr"/>
            <a:r>
              <a:rPr lang="de-DE" sz="2000" dirty="0"/>
              <a:t>Anleitung: </a:t>
            </a:r>
            <a:br>
              <a:rPr lang="de-DE" sz="2000" dirty="0"/>
            </a:br>
            <a:r>
              <a:rPr lang="de-DE" sz="3200" dirty="0"/>
              <a:t>Stellt Euch in einem Kreis Auf. Lest nun die 10 Aussagen nacheinander vor und findet eure Position dazu. Bleibt Kurz stehen und geht dann zurück in den Kreis.</a:t>
            </a:r>
            <a:br>
              <a:rPr lang="de-DE" dirty="0"/>
            </a:br>
            <a:r>
              <a:rPr lang="de-DE" sz="2000" dirty="0"/>
              <a:t>(in die Mitte = starke Zustimmung; </a:t>
            </a:r>
            <a:br>
              <a:rPr lang="de-DE" sz="2000" dirty="0"/>
            </a:br>
            <a:r>
              <a:rPr lang="de-DE" sz="2000" dirty="0"/>
              <a:t>am Rand = trifft mich nicht!)</a:t>
            </a:r>
          </a:p>
        </p:txBody>
      </p:sp>
      <p:sp>
        <p:nvSpPr>
          <p:cNvPr id="5" name="Ellipse 4">
            <a:extLst>
              <a:ext uri="{FF2B5EF4-FFF2-40B4-BE49-F238E27FC236}">
                <a16:creationId xmlns:a16="http://schemas.microsoft.com/office/drawing/2014/main" id="{FC26C4E5-42E3-4F79-8D1E-1898EA911C8A}"/>
              </a:ext>
            </a:extLst>
          </p:cNvPr>
          <p:cNvSpPr/>
          <p:nvPr/>
        </p:nvSpPr>
        <p:spPr>
          <a:xfrm>
            <a:off x="8042784" y="3583858"/>
            <a:ext cx="3481663" cy="2967033"/>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itel 1">
            <a:extLst>
              <a:ext uri="{FF2B5EF4-FFF2-40B4-BE49-F238E27FC236}">
                <a16:creationId xmlns:a16="http://schemas.microsoft.com/office/drawing/2014/main" id="{5D901520-9F03-4916-B7DC-4E81EE8F2AB3}"/>
              </a:ext>
            </a:extLst>
          </p:cNvPr>
          <p:cNvSpPr txBox="1">
            <a:spLocks/>
          </p:cNvSpPr>
          <p:nvPr/>
        </p:nvSpPr>
        <p:spPr>
          <a:xfrm>
            <a:off x="8402182" y="3583858"/>
            <a:ext cx="2900517" cy="345834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de-DE" sz="2000" dirty="0"/>
              <a:t>Die Auswertung ist wichtig! Sie befindet sich Am Ende der Aussagen.</a:t>
            </a:r>
          </a:p>
          <a:p>
            <a:pPr algn="ctr"/>
            <a:r>
              <a:rPr lang="de-DE" sz="2000" dirty="0"/>
              <a:t>Nehmt Euch mindestens 15 </a:t>
            </a:r>
            <a:r>
              <a:rPr lang="de-DE" sz="2000" dirty="0" err="1"/>
              <a:t>minuten</a:t>
            </a:r>
            <a:r>
              <a:rPr lang="de-DE" sz="2000" dirty="0"/>
              <a:t> Zeit.</a:t>
            </a:r>
          </a:p>
          <a:p>
            <a:pPr algn="ctr"/>
            <a:endParaRPr lang="de-DE" sz="2400" dirty="0"/>
          </a:p>
        </p:txBody>
      </p:sp>
    </p:spTree>
    <p:extLst>
      <p:ext uri="{BB962C8B-B14F-4D97-AF65-F5344CB8AC3E}">
        <p14:creationId xmlns:p14="http://schemas.microsoft.com/office/powerpoint/2010/main" val="3139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64322731-F458-44AB-8640-94EA59D76966}"/>
              </a:ext>
            </a:extLst>
          </p:cNvPr>
          <p:cNvSpPr/>
          <p:nvPr/>
        </p:nvSpPr>
        <p:spPr>
          <a:xfrm>
            <a:off x="2078183" y="307108"/>
            <a:ext cx="6668654" cy="6243783"/>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Ellipse 2">
            <a:extLst>
              <a:ext uri="{FF2B5EF4-FFF2-40B4-BE49-F238E27FC236}">
                <a16:creationId xmlns:a16="http://schemas.microsoft.com/office/drawing/2014/main" id="{C4F5870A-DD78-49A3-AF78-9003CED149BC}"/>
              </a:ext>
            </a:extLst>
          </p:cNvPr>
          <p:cNvSpPr/>
          <p:nvPr/>
        </p:nvSpPr>
        <p:spPr>
          <a:xfrm>
            <a:off x="504499" y="201561"/>
            <a:ext cx="3241591" cy="2967034"/>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itel 1">
            <a:extLst>
              <a:ext uri="{FF2B5EF4-FFF2-40B4-BE49-F238E27FC236}">
                <a16:creationId xmlns:a16="http://schemas.microsoft.com/office/drawing/2014/main" id="{A5161EF0-213C-4FB4-8D13-D95A0299ACBA}"/>
              </a:ext>
            </a:extLst>
          </p:cNvPr>
          <p:cNvSpPr txBox="1">
            <a:spLocks/>
          </p:cNvSpPr>
          <p:nvPr/>
        </p:nvSpPr>
        <p:spPr>
          <a:xfrm>
            <a:off x="726245" y="461965"/>
            <a:ext cx="2900517" cy="2967034"/>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de-DE" sz="2800" dirty="0"/>
              <a:t>Geh schweigend in den kreis, …</a:t>
            </a:r>
          </a:p>
          <a:p>
            <a:pPr algn="ctr"/>
            <a:endParaRPr lang="de-DE" sz="2400" dirty="0"/>
          </a:p>
        </p:txBody>
      </p:sp>
      <p:sp>
        <p:nvSpPr>
          <p:cNvPr id="5" name="Titel 1">
            <a:extLst>
              <a:ext uri="{FF2B5EF4-FFF2-40B4-BE49-F238E27FC236}">
                <a16:creationId xmlns:a16="http://schemas.microsoft.com/office/drawing/2014/main" id="{B70BA17D-27E9-4F5D-B2DB-52B4CF562460}"/>
              </a:ext>
            </a:extLst>
          </p:cNvPr>
          <p:cNvSpPr txBox="1">
            <a:spLocks/>
          </p:cNvSpPr>
          <p:nvPr/>
        </p:nvSpPr>
        <p:spPr>
          <a:xfrm>
            <a:off x="3986161" y="727586"/>
            <a:ext cx="7701339" cy="5823305"/>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buFont typeface="Arial" panose="020B0604020202020204" pitchFamily="34" charset="0"/>
              <a:buChar char="•"/>
            </a:pPr>
            <a:r>
              <a:rPr lang="de-DE" sz="2000" cap="none" dirty="0">
                <a:latin typeface="+mn-lt"/>
              </a:rPr>
              <a:t>…wenn du Einzelkind bist.</a:t>
            </a:r>
          </a:p>
          <a:p>
            <a:pPr marL="342900" indent="-342900">
              <a:buFont typeface="Arial" panose="020B0604020202020204" pitchFamily="34" charset="0"/>
              <a:buChar char="•"/>
            </a:pPr>
            <a:r>
              <a:rPr lang="de-DE" sz="2000" cap="none" dirty="0">
                <a:latin typeface="+mn-lt"/>
              </a:rPr>
              <a:t>…wenn du zwei oder mehr </a:t>
            </a:r>
            <a:r>
              <a:rPr lang="de-DE" sz="2000" cap="none" dirty="0" err="1">
                <a:latin typeface="+mn-lt"/>
              </a:rPr>
              <a:t>geschwister</a:t>
            </a:r>
            <a:r>
              <a:rPr lang="de-DE" sz="2000" cap="none" dirty="0">
                <a:latin typeface="+mn-lt"/>
              </a:rPr>
              <a:t> hast.</a:t>
            </a:r>
          </a:p>
          <a:p>
            <a:pPr marL="342900" indent="-342900">
              <a:buFont typeface="Arial" panose="020B0604020202020204" pitchFamily="34" charset="0"/>
              <a:buChar char="•"/>
            </a:pPr>
            <a:r>
              <a:rPr lang="de-DE" sz="2000" cap="none" dirty="0">
                <a:latin typeface="+mn-lt"/>
              </a:rPr>
              <a:t>…Wenn du ein eigenes </a:t>
            </a:r>
            <a:r>
              <a:rPr lang="de-DE" sz="2000" cap="none" dirty="0" err="1">
                <a:latin typeface="+mn-lt"/>
              </a:rPr>
              <a:t>zimmer</a:t>
            </a:r>
            <a:r>
              <a:rPr lang="de-DE" sz="2000" cap="none" dirty="0">
                <a:latin typeface="+mn-lt"/>
              </a:rPr>
              <a:t> hast.</a:t>
            </a:r>
          </a:p>
          <a:p>
            <a:pPr marL="342900" indent="-342900">
              <a:buFont typeface="Arial" panose="020B0604020202020204" pitchFamily="34" charset="0"/>
              <a:buChar char="•"/>
            </a:pPr>
            <a:r>
              <a:rPr lang="de-DE" sz="2000" cap="none" dirty="0">
                <a:latin typeface="+mn-lt"/>
              </a:rPr>
              <a:t>…wenn du weniger als 30Euro Taschengeld bekommst.</a:t>
            </a:r>
          </a:p>
          <a:p>
            <a:pPr marL="342900" indent="-342900">
              <a:buFont typeface="Arial" panose="020B0604020202020204" pitchFamily="34" charset="0"/>
              <a:buChar char="•"/>
            </a:pPr>
            <a:r>
              <a:rPr lang="de-DE" sz="2000" cap="none" dirty="0">
                <a:latin typeface="+mn-lt"/>
              </a:rPr>
              <a:t>…wenn du einen Film ab 18 gesehen hast.</a:t>
            </a:r>
          </a:p>
          <a:p>
            <a:pPr marL="342900" indent="-342900">
              <a:buFont typeface="Arial" panose="020B0604020202020204" pitchFamily="34" charset="0"/>
              <a:buChar char="•"/>
            </a:pPr>
            <a:r>
              <a:rPr lang="de-DE" sz="2000" cap="none" dirty="0">
                <a:latin typeface="+mn-lt"/>
              </a:rPr>
              <a:t>…wenn du deine Eltern schon einmal belogen hast.</a:t>
            </a:r>
          </a:p>
          <a:p>
            <a:pPr marL="342900" indent="-342900">
              <a:buFont typeface="Arial" panose="020B0604020202020204" pitchFamily="34" charset="0"/>
              <a:buChar char="•"/>
            </a:pPr>
            <a:r>
              <a:rPr lang="de-DE" sz="2000" cap="none" dirty="0">
                <a:latin typeface="+mn-lt"/>
              </a:rPr>
              <a:t>…Wenn du mit worten beleidigt wurdest.</a:t>
            </a:r>
          </a:p>
          <a:p>
            <a:pPr marL="342900" indent="-342900">
              <a:buFont typeface="Arial" panose="020B0604020202020204" pitchFamily="34" charset="0"/>
              <a:buChar char="•"/>
            </a:pPr>
            <a:r>
              <a:rPr lang="de-DE" sz="2000" cap="none" dirty="0">
                <a:latin typeface="+mn-lt"/>
              </a:rPr>
              <a:t>…wenn du jemanden beleidigt hast.</a:t>
            </a:r>
          </a:p>
          <a:p>
            <a:pPr marL="342900" indent="-342900">
              <a:buFont typeface="Arial" panose="020B0604020202020204" pitchFamily="34" charset="0"/>
              <a:buChar char="•"/>
            </a:pPr>
            <a:r>
              <a:rPr lang="de-DE" sz="2000" cap="none" dirty="0">
                <a:latin typeface="+mn-lt"/>
              </a:rPr>
              <a:t>…wenn du schon mal mit der </a:t>
            </a:r>
            <a:r>
              <a:rPr lang="de-DE" sz="2000" cap="none" dirty="0" err="1">
                <a:latin typeface="+mn-lt"/>
              </a:rPr>
              <a:t>hand</a:t>
            </a:r>
            <a:r>
              <a:rPr lang="de-DE" sz="2000" cap="none" dirty="0">
                <a:latin typeface="+mn-lt"/>
              </a:rPr>
              <a:t> geschlagen wurdest.</a:t>
            </a:r>
          </a:p>
          <a:p>
            <a:pPr marL="342900" indent="-342900">
              <a:buFont typeface="Arial" panose="020B0604020202020204" pitchFamily="34" charset="0"/>
              <a:buChar char="•"/>
            </a:pPr>
            <a:r>
              <a:rPr lang="de-DE" sz="2000" cap="none" dirty="0">
                <a:latin typeface="+mn-lt"/>
              </a:rPr>
              <a:t>…wenn du schon mal mit der </a:t>
            </a:r>
            <a:r>
              <a:rPr lang="de-DE" sz="2000" cap="none" dirty="0" err="1">
                <a:latin typeface="+mn-lt"/>
              </a:rPr>
              <a:t>hand</a:t>
            </a:r>
            <a:r>
              <a:rPr lang="de-DE" sz="2000" cap="none" dirty="0">
                <a:latin typeface="+mn-lt"/>
              </a:rPr>
              <a:t> geschlagen hast.</a:t>
            </a:r>
          </a:p>
          <a:p>
            <a:pPr marL="342900" indent="-342900">
              <a:buFont typeface="Arial" panose="020B0604020202020204" pitchFamily="34" charset="0"/>
              <a:buChar char="•"/>
            </a:pPr>
            <a:r>
              <a:rPr lang="de-DE" sz="2000" cap="none" dirty="0">
                <a:latin typeface="+mn-lt"/>
              </a:rPr>
              <a:t>…wenn du schon mal angst auf dem Weg zur Schule gehabt hast.</a:t>
            </a:r>
          </a:p>
          <a:p>
            <a:pPr marL="342900" indent="-342900">
              <a:buFont typeface="Arial" panose="020B0604020202020204" pitchFamily="34" charset="0"/>
              <a:buChar char="•"/>
            </a:pPr>
            <a:r>
              <a:rPr lang="de-DE" sz="2000" cap="none" dirty="0">
                <a:latin typeface="+mn-lt"/>
              </a:rPr>
              <a:t>…wenn du ohne Dein Einverständnis berührt wurdest.</a:t>
            </a:r>
          </a:p>
          <a:p>
            <a:pPr marL="342900" indent="-342900">
              <a:buFont typeface="Arial" panose="020B0604020202020204" pitchFamily="34" charset="0"/>
              <a:buChar char="•"/>
            </a:pPr>
            <a:r>
              <a:rPr lang="de-DE" sz="2000" cap="none" dirty="0">
                <a:latin typeface="+mn-lt"/>
              </a:rPr>
              <a:t>…wenn du ohne Einverständnis jemanden berührt hast.</a:t>
            </a:r>
          </a:p>
          <a:p>
            <a:pPr marL="342900" indent="-342900">
              <a:buFont typeface="Arial" panose="020B0604020202020204" pitchFamily="34" charset="0"/>
              <a:buChar char="•"/>
            </a:pPr>
            <a:r>
              <a:rPr lang="de-DE" sz="2000" cap="none" dirty="0">
                <a:latin typeface="+mn-lt"/>
              </a:rPr>
              <a:t>…wenn du schon beraubt wurdest.</a:t>
            </a:r>
          </a:p>
          <a:p>
            <a:pPr marL="342900" indent="-342900">
              <a:buFont typeface="Arial" panose="020B0604020202020204" pitchFamily="34" charset="0"/>
              <a:buChar char="•"/>
            </a:pPr>
            <a:r>
              <a:rPr lang="de-DE" sz="2000" cap="none" dirty="0">
                <a:latin typeface="+mn-lt"/>
              </a:rPr>
              <a:t>…wenn du schon mal jemanden beraubt hast.</a:t>
            </a:r>
          </a:p>
          <a:p>
            <a:pPr marL="342900" indent="-342900">
              <a:buFont typeface="Arial" panose="020B0604020202020204" pitchFamily="34" charset="0"/>
              <a:buChar char="•"/>
            </a:pPr>
            <a:r>
              <a:rPr lang="de-DE" sz="2000" cap="none" dirty="0">
                <a:latin typeface="+mn-lt"/>
              </a:rPr>
              <a:t>…wenn du schon mal jemanden den Tod gewünscht hast.</a:t>
            </a:r>
          </a:p>
          <a:p>
            <a:pPr marL="342900" indent="-342900">
              <a:buFont typeface="Arial" panose="020B0604020202020204" pitchFamily="34" charset="0"/>
              <a:buChar char="•"/>
            </a:pPr>
            <a:r>
              <a:rPr lang="de-DE" sz="2000" cap="none" dirty="0">
                <a:latin typeface="+mn-lt"/>
              </a:rPr>
              <a:t>…wenn du immer die Wahrheit gesagt hast.</a:t>
            </a:r>
          </a:p>
          <a:p>
            <a:pPr marL="342900" indent="-342900">
              <a:buFont typeface="Arial" panose="020B0604020202020204" pitchFamily="34" charset="0"/>
              <a:buChar char="•"/>
            </a:pPr>
            <a:endParaRPr lang="de-DE" sz="2400" dirty="0"/>
          </a:p>
        </p:txBody>
      </p:sp>
    </p:spTree>
    <p:extLst>
      <p:ext uri="{BB962C8B-B14F-4D97-AF65-F5344CB8AC3E}">
        <p14:creationId xmlns:p14="http://schemas.microsoft.com/office/powerpoint/2010/main" val="148408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64322731-F458-44AB-8640-94EA59D76966}"/>
              </a:ext>
            </a:extLst>
          </p:cNvPr>
          <p:cNvSpPr/>
          <p:nvPr/>
        </p:nvSpPr>
        <p:spPr>
          <a:xfrm>
            <a:off x="2078183" y="307108"/>
            <a:ext cx="6668654" cy="6243783"/>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itel 1">
            <a:extLst>
              <a:ext uri="{FF2B5EF4-FFF2-40B4-BE49-F238E27FC236}">
                <a16:creationId xmlns:a16="http://schemas.microsoft.com/office/drawing/2014/main" id="{B3BD65A8-3470-4E7C-B1F2-61ADBA68F2BE}"/>
              </a:ext>
            </a:extLst>
          </p:cNvPr>
          <p:cNvSpPr txBox="1">
            <a:spLocks/>
          </p:cNvSpPr>
          <p:nvPr/>
        </p:nvSpPr>
        <p:spPr>
          <a:xfrm>
            <a:off x="3696929" y="878832"/>
            <a:ext cx="3632126" cy="5100334"/>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de-DE" sz="2400" dirty="0"/>
              <a:t>Auswertung: </a:t>
            </a:r>
          </a:p>
          <a:p>
            <a:pPr algn="ctr"/>
            <a:r>
              <a:rPr lang="de-DE" sz="2400" dirty="0"/>
              <a:t>Jede*r hat schon einmal Gewalt erlebt und / oder ausgeübt. Macht Euch Bewusst, dass Gewalt uns umgibt. Wie gehst Du damit um? Macht es Dich Aggressiv, Traurig, Ängstlich, wütend, Hilflos…</a:t>
            </a:r>
          </a:p>
        </p:txBody>
      </p:sp>
      <p:sp>
        <p:nvSpPr>
          <p:cNvPr id="4" name="Ellipse 3">
            <a:extLst>
              <a:ext uri="{FF2B5EF4-FFF2-40B4-BE49-F238E27FC236}">
                <a16:creationId xmlns:a16="http://schemas.microsoft.com/office/drawing/2014/main" id="{83C23CA5-849D-4769-A203-FC3D573CD941}"/>
              </a:ext>
            </a:extLst>
          </p:cNvPr>
          <p:cNvSpPr/>
          <p:nvPr/>
        </p:nvSpPr>
        <p:spPr>
          <a:xfrm>
            <a:off x="8016344" y="3583858"/>
            <a:ext cx="3481663" cy="2967033"/>
          </a:xfrm>
          <a:prstGeom prst="ellipse">
            <a:avLst/>
          </a:prstGeom>
          <a:solidFill>
            <a:srgbClr val="002060">
              <a:alpha val="20000"/>
            </a:srgb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itel 1">
            <a:extLst>
              <a:ext uri="{FF2B5EF4-FFF2-40B4-BE49-F238E27FC236}">
                <a16:creationId xmlns:a16="http://schemas.microsoft.com/office/drawing/2014/main" id="{E6EFC1CF-F236-440D-B94A-6A2B715CB7B8}"/>
              </a:ext>
            </a:extLst>
          </p:cNvPr>
          <p:cNvSpPr txBox="1">
            <a:spLocks/>
          </p:cNvSpPr>
          <p:nvPr/>
        </p:nvSpPr>
        <p:spPr>
          <a:xfrm>
            <a:off x="8306916" y="3726275"/>
            <a:ext cx="2900517" cy="2967034"/>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de-DE" sz="2000" dirty="0"/>
          </a:p>
          <a:p>
            <a:pPr algn="ctr"/>
            <a:r>
              <a:rPr lang="de-DE" sz="2000" dirty="0"/>
              <a:t>Achtung!</a:t>
            </a:r>
          </a:p>
          <a:p>
            <a:pPr algn="ctr"/>
            <a:r>
              <a:rPr lang="de-DE" sz="2000" dirty="0"/>
              <a:t>Du fühlst Dich nicht gut?</a:t>
            </a:r>
          </a:p>
          <a:p>
            <a:pPr algn="ctr"/>
            <a:r>
              <a:rPr lang="de-DE" sz="2000" dirty="0"/>
              <a:t>Wende Dich an die Leitung! </a:t>
            </a:r>
          </a:p>
          <a:p>
            <a:pPr algn="ctr"/>
            <a:r>
              <a:rPr lang="de-DE" sz="2000" dirty="0"/>
              <a:t>Fordere Hilfe!</a:t>
            </a:r>
          </a:p>
          <a:p>
            <a:pPr algn="ctr"/>
            <a:r>
              <a:rPr lang="de-DE" sz="2000" dirty="0"/>
              <a:t>Das ist okay.</a:t>
            </a:r>
          </a:p>
          <a:p>
            <a:pPr algn="ctr"/>
            <a:endParaRPr lang="de-DE" sz="2400" dirty="0"/>
          </a:p>
        </p:txBody>
      </p:sp>
    </p:spTree>
    <p:extLst>
      <p:ext uri="{BB962C8B-B14F-4D97-AF65-F5344CB8AC3E}">
        <p14:creationId xmlns:p14="http://schemas.microsoft.com/office/powerpoint/2010/main" val="25203670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mme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TM03457452[[fn=Himmel]]</Template>
  <TotalTime>0</TotalTime>
  <Words>267</Words>
  <Application>Microsoft Office PowerPoint</Application>
  <PresentationFormat>Breitbild</PresentationFormat>
  <Paragraphs>31</Paragraphs>
  <Slides>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Arial</vt:lpstr>
      <vt:lpstr>Calibri</vt:lpstr>
      <vt:lpstr>Calibri Light</vt:lpstr>
      <vt:lpstr>Himmel</vt:lpstr>
      <vt:lpstr>Geh schweigend in den Kreis, wenn…</vt:lpstr>
      <vt:lpstr>Anleitung:  Stellt Euch in einem Kreis Auf. Lest nun die 10 Aussagen nacheinander vor und findet eure Position dazu. Bleibt Kurz stehen und geht dann zurück in den Kreis. (in die Mitte = starke Zustimmung;  am Rand = trifft mich nicht!)</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Geh schweigend in den Kreis, wenn…</dc:title>
  <dc:creator>Peterson, Torge</dc:creator>
  <cp:lastModifiedBy>Peterson, Torge</cp:lastModifiedBy>
  <cp:revision>6</cp:revision>
  <dcterms:created xsi:type="dcterms:W3CDTF">2020-09-16T15:25:22Z</dcterms:created>
  <dcterms:modified xsi:type="dcterms:W3CDTF">2020-09-16T16:15:19Z</dcterms:modified>
</cp:coreProperties>
</file>